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120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CB0F105C-95FB-4033-A76A-04BE0CCBBF11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0CC4B3E-A7B8-43EA-85E7-49F6354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842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F105C-95FB-4033-A76A-04BE0CCBBF11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C4B3E-A7B8-43EA-85E7-49F6354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744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F105C-95FB-4033-A76A-04BE0CCBBF11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C4B3E-A7B8-43EA-85E7-49F6354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004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F105C-95FB-4033-A76A-04BE0CCBBF11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C4B3E-A7B8-43EA-85E7-49F63545AFA4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12964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F105C-95FB-4033-A76A-04BE0CCBBF11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C4B3E-A7B8-43EA-85E7-49F6354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102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F105C-95FB-4033-A76A-04BE0CCBBF11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C4B3E-A7B8-43EA-85E7-49F6354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45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F105C-95FB-4033-A76A-04BE0CCBBF11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C4B3E-A7B8-43EA-85E7-49F6354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326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F105C-95FB-4033-A76A-04BE0CCBBF11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C4B3E-A7B8-43EA-85E7-49F6354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548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F105C-95FB-4033-A76A-04BE0CCBBF11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C4B3E-A7B8-43EA-85E7-49F6354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012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F105C-95FB-4033-A76A-04BE0CCBBF11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C4B3E-A7B8-43EA-85E7-49F6354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65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F105C-95FB-4033-A76A-04BE0CCBBF11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C4B3E-A7B8-43EA-85E7-49F6354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347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F105C-95FB-4033-A76A-04BE0CCBBF11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C4B3E-A7B8-43EA-85E7-49F6354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790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F105C-95FB-4033-A76A-04BE0CCBBF11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C4B3E-A7B8-43EA-85E7-49F6354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097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F105C-95FB-4033-A76A-04BE0CCBBF11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C4B3E-A7B8-43EA-85E7-49F6354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141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F105C-95FB-4033-A76A-04BE0CCBBF11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C4B3E-A7B8-43EA-85E7-49F6354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724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F105C-95FB-4033-A76A-04BE0CCBBF11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C4B3E-A7B8-43EA-85E7-49F6354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199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F105C-95FB-4033-A76A-04BE0CCBBF11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C4B3E-A7B8-43EA-85E7-49F6354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577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0F105C-95FB-4033-A76A-04BE0CCBBF11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CC4B3E-A7B8-43EA-85E7-49F63545A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5693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A7F5B73-4450-8213-0A21-DDBE56AA2E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65647"/>
            <a:ext cx="9144000" cy="1655761"/>
          </a:xfrm>
        </p:spPr>
        <p:txBody>
          <a:bodyPr>
            <a:normAutofit/>
          </a:bodyPr>
          <a:lstStyle/>
          <a:p>
            <a:pPr algn="ctr"/>
            <a:r>
              <a:rPr lang="hu-HU" sz="4400" dirty="0">
                <a:latin typeface="Bell MT" panose="02020503060305020303" pitchFamily="18" charset="0"/>
              </a:rPr>
              <a:t>A mesterséges intelligencia története</a:t>
            </a:r>
            <a:endParaRPr lang="en-US" sz="4400" dirty="0">
              <a:latin typeface="Bell MT" panose="02020503060305020303" pitchFamily="18" charset="0"/>
            </a:endParaRP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093E1D62-3515-9F10-5EC5-09A4EAB1B1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6000" y="2587752"/>
            <a:ext cx="3600000" cy="3600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DE9F11FC-338A-06A7-0CBA-3CF7BB822DA7}"/>
              </a:ext>
            </a:extLst>
          </p:cNvPr>
          <p:cNvSpPr txBox="1"/>
          <p:nvPr/>
        </p:nvSpPr>
        <p:spPr>
          <a:xfrm>
            <a:off x="9290304" y="5449824"/>
            <a:ext cx="24871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Szoldatics Levente</a:t>
            </a:r>
          </a:p>
          <a:p>
            <a:endParaRPr lang="hu-HU" dirty="0"/>
          </a:p>
          <a:p>
            <a:r>
              <a:rPr lang="hu-HU" sz="1200" dirty="0"/>
              <a:t>Forrás: Microsoft </a:t>
            </a:r>
            <a:r>
              <a:rPr lang="hu-HU" sz="1200" dirty="0" err="1"/>
              <a:t>Copilot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524180816"/>
      </p:ext>
    </p:extLst>
  </p:cSld>
  <p:clrMapOvr>
    <a:masterClrMapping/>
  </p:clrMapOvr>
  <p:transition spd="slow" advClick="0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68A3EA-B471-537D-31E0-CCA995BF2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9. Deep Blue (1997):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A2A9A10-36A0-583F-B725-DAA761885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>
                <a:latin typeface="Bell MT" panose="02020503060305020303" pitchFamily="18" charset="0"/>
              </a:rPr>
              <a:t>Az IBM Deep Blue </a:t>
            </a:r>
            <a:r>
              <a:rPr lang="en-US" sz="2400" dirty="0" err="1">
                <a:latin typeface="Bell MT" panose="02020503060305020303" pitchFamily="18" charset="0"/>
              </a:rPr>
              <a:t>számítógépe</a:t>
            </a:r>
            <a:r>
              <a:rPr lang="en-US" sz="2400" dirty="0">
                <a:latin typeface="Bell MT" panose="02020503060305020303" pitchFamily="18" charset="0"/>
              </a:rPr>
              <a:t> 1997-ben </a:t>
            </a:r>
            <a:r>
              <a:rPr lang="en-US" sz="2400" dirty="0" err="1">
                <a:latin typeface="Bell MT" panose="02020503060305020303" pitchFamily="18" charset="0"/>
              </a:rPr>
              <a:t>legyőzte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Garri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Kaszparov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sakkvilágbajnokot</a:t>
            </a:r>
            <a:r>
              <a:rPr lang="en-US" sz="2400" dirty="0">
                <a:latin typeface="Bell MT" panose="02020503060305020303" pitchFamily="18" charset="0"/>
              </a:rPr>
              <a:t>. </a:t>
            </a:r>
            <a:r>
              <a:rPr lang="en-US" sz="2400" dirty="0" err="1">
                <a:latin typeface="Bell MT" panose="02020503060305020303" pitchFamily="18" charset="0"/>
              </a:rPr>
              <a:t>Ez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az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esemény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jelentős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mérföldkő</a:t>
            </a:r>
            <a:r>
              <a:rPr lang="en-US" sz="2400" dirty="0">
                <a:latin typeface="Bell MT" panose="02020503060305020303" pitchFamily="18" charset="0"/>
              </a:rPr>
              <a:t> volt </a:t>
            </a:r>
            <a:r>
              <a:rPr lang="en-US" sz="2400" dirty="0" err="1">
                <a:latin typeface="Bell MT" panose="02020503060305020303" pitchFamily="18" charset="0"/>
              </a:rPr>
              <a:t>az</a:t>
            </a:r>
            <a:r>
              <a:rPr lang="en-US" sz="2400" dirty="0">
                <a:latin typeface="Bell MT" panose="02020503060305020303" pitchFamily="18" charset="0"/>
              </a:rPr>
              <a:t> MI </a:t>
            </a:r>
            <a:r>
              <a:rPr lang="en-US" sz="2400" dirty="0" err="1">
                <a:latin typeface="Bell MT" panose="02020503060305020303" pitchFamily="18" charset="0"/>
              </a:rPr>
              <a:t>történetében</a:t>
            </a:r>
            <a:r>
              <a:rPr lang="en-US" sz="2400" dirty="0">
                <a:latin typeface="Bell MT" panose="02020503060305020303" pitchFamily="18" charset="0"/>
              </a:rPr>
              <a:t>, </a:t>
            </a:r>
            <a:r>
              <a:rPr lang="en-US" sz="2400" dirty="0" err="1">
                <a:latin typeface="Bell MT" panose="02020503060305020303" pitchFamily="18" charset="0"/>
              </a:rPr>
              <a:t>és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bemutatta</a:t>
            </a:r>
            <a:r>
              <a:rPr lang="en-US" sz="2400" dirty="0">
                <a:latin typeface="Bell MT" panose="02020503060305020303" pitchFamily="18" charset="0"/>
              </a:rPr>
              <a:t> a </a:t>
            </a:r>
            <a:r>
              <a:rPr lang="en-US" sz="2400" dirty="0" err="1">
                <a:latin typeface="Bell MT" panose="02020503060305020303" pitchFamily="18" charset="0"/>
              </a:rPr>
              <a:t>gépi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intelligencia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képességeit</a:t>
            </a:r>
            <a:r>
              <a:rPr lang="en-US" sz="2400" dirty="0">
                <a:latin typeface="Bell MT" panose="02020503060305020303" pitchFamily="18" charset="0"/>
              </a:rPr>
              <a:t>. A Deep Blue </a:t>
            </a:r>
            <a:r>
              <a:rPr lang="en-US" sz="2400" dirty="0" err="1">
                <a:latin typeface="Bell MT" panose="02020503060305020303" pitchFamily="18" charset="0"/>
              </a:rPr>
              <a:t>sikerét</a:t>
            </a:r>
            <a:r>
              <a:rPr lang="en-US" sz="2400" dirty="0">
                <a:latin typeface="Bell MT" panose="02020503060305020303" pitchFamily="18" charset="0"/>
              </a:rPr>
              <a:t> a </a:t>
            </a:r>
            <a:r>
              <a:rPr lang="en-US" sz="2400" dirty="0" err="1">
                <a:latin typeface="Bell MT" panose="02020503060305020303" pitchFamily="18" charset="0"/>
              </a:rPr>
              <a:t>nagy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számítási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kapacitás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és</a:t>
            </a:r>
            <a:r>
              <a:rPr lang="en-US" sz="2400" dirty="0">
                <a:latin typeface="Bell MT" panose="02020503060305020303" pitchFamily="18" charset="0"/>
              </a:rPr>
              <a:t> a </a:t>
            </a:r>
            <a:r>
              <a:rPr lang="en-US" sz="2400" dirty="0" err="1">
                <a:latin typeface="Bell MT" panose="02020503060305020303" pitchFamily="18" charset="0"/>
              </a:rPr>
              <a:t>speciális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sakkalgoritmusok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kombinációja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tette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lehetővé</a:t>
            </a:r>
            <a:r>
              <a:rPr lang="en-US" sz="2400" dirty="0">
                <a:latin typeface="Bell MT" panose="02020503060305020303" pitchFamily="18" charset="0"/>
              </a:rPr>
              <a:t>. A </a:t>
            </a:r>
            <a:r>
              <a:rPr lang="en-US" sz="2400" dirty="0" err="1">
                <a:latin typeface="Bell MT" panose="02020503060305020303" pitchFamily="18" charset="0"/>
              </a:rPr>
              <a:t>győzelem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nagy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figyelmet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keltett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az</a:t>
            </a:r>
            <a:r>
              <a:rPr lang="en-US" sz="2400" dirty="0">
                <a:latin typeface="Bell MT" panose="02020503060305020303" pitchFamily="18" charset="0"/>
              </a:rPr>
              <a:t> MI </a:t>
            </a:r>
            <a:r>
              <a:rPr lang="en-US" sz="2400" dirty="0" err="1">
                <a:latin typeface="Bell MT" panose="02020503060305020303" pitchFamily="18" charset="0"/>
              </a:rPr>
              <a:t>iránt</a:t>
            </a:r>
            <a:r>
              <a:rPr lang="en-US" sz="2400" dirty="0">
                <a:latin typeface="Bell MT" panose="02020503060305020303" pitchFamily="18" charset="0"/>
              </a:rPr>
              <a:t>, </a:t>
            </a:r>
            <a:r>
              <a:rPr lang="en-US" sz="2400" dirty="0" err="1">
                <a:latin typeface="Bell MT" panose="02020503060305020303" pitchFamily="18" charset="0"/>
              </a:rPr>
              <a:t>és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újra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felkeltette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az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érdeklődést</a:t>
            </a:r>
            <a:r>
              <a:rPr lang="en-US" sz="2400" dirty="0">
                <a:latin typeface="Bell MT" panose="02020503060305020303" pitchFamily="18" charset="0"/>
              </a:rPr>
              <a:t> a </a:t>
            </a:r>
            <a:r>
              <a:rPr lang="en-US" sz="2400" dirty="0" err="1">
                <a:latin typeface="Bell MT" panose="02020503060305020303" pitchFamily="18" charset="0"/>
              </a:rPr>
              <a:t>terület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iránt</a:t>
            </a:r>
            <a:r>
              <a:rPr lang="en-US" sz="2400" dirty="0">
                <a:latin typeface="Bell MT" panose="02020503060305020303" pitchFamily="18" charset="0"/>
              </a:rPr>
              <a:t>. </a:t>
            </a:r>
            <a:r>
              <a:rPr lang="en-US" sz="2400" dirty="0" err="1">
                <a:latin typeface="Bell MT" panose="02020503060305020303" pitchFamily="18" charset="0"/>
              </a:rPr>
              <a:t>Azonban</a:t>
            </a:r>
            <a:r>
              <a:rPr lang="en-US" sz="2400" dirty="0">
                <a:latin typeface="Bell MT" panose="02020503060305020303" pitchFamily="18" charset="0"/>
              </a:rPr>
              <a:t> a Deep Blue </a:t>
            </a:r>
            <a:r>
              <a:rPr lang="en-US" sz="2400" dirty="0" err="1">
                <a:latin typeface="Bell MT" panose="02020503060305020303" pitchFamily="18" charset="0"/>
              </a:rPr>
              <a:t>korlátai</a:t>
            </a:r>
            <a:r>
              <a:rPr lang="en-US" sz="2400" dirty="0">
                <a:latin typeface="Bell MT" panose="02020503060305020303" pitchFamily="18" charset="0"/>
              </a:rPr>
              <a:t> is </a:t>
            </a:r>
            <a:r>
              <a:rPr lang="en-US" sz="2400" dirty="0" err="1">
                <a:latin typeface="Bell MT" panose="02020503060305020303" pitchFamily="18" charset="0"/>
              </a:rPr>
              <a:t>nyilvánvalóvá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váltak</a:t>
            </a:r>
            <a:r>
              <a:rPr lang="en-US" sz="2400" dirty="0">
                <a:latin typeface="Bell MT" panose="02020503060305020303" pitchFamily="18" charset="0"/>
              </a:rPr>
              <a:t>, </a:t>
            </a:r>
            <a:r>
              <a:rPr lang="en-US" sz="2400" dirty="0" err="1">
                <a:latin typeface="Bell MT" panose="02020503060305020303" pitchFamily="18" charset="0"/>
              </a:rPr>
              <a:t>mivel</a:t>
            </a:r>
            <a:r>
              <a:rPr lang="en-US" sz="2400" dirty="0">
                <a:latin typeface="Bell MT" panose="02020503060305020303" pitchFamily="18" charset="0"/>
              </a:rPr>
              <a:t> a </a:t>
            </a:r>
            <a:r>
              <a:rPr lang="en-US" sz="2400" dirty="0" err="1">
                <a:latin typeface="Bell MT" panose="02020503060305020303" pitchFamily="18" charset="0"/>
              </a:rPr>
              <a:t>rendszer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nem</a:t>
            </a:r>
            <a:r>
              <a:rPr lang="en-US" sz="2400" dirty="0">
                <a:latin typeface="Bell MT" panose="02020503060305020303" pitchFamily="18" charset="0"/>
              </a:rPr>
              <a:t> volt </a:t>
            </a:r>
            <a:r>
              <a:rPr lang="en-US" sz="2400" dirty="0" err="1">
                <a:latin typeface="Bell MT" panose="02020503060305020303" pitchFamily="18" charset="0"/>
              </a:rPr>
              <a:t>képes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más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problémák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megoldására</a:t>
            </a:r>
            <a:r>
              <a:rPr lang="en-US" sz="2400" dirty="0">
                <a:latin typeface="Bell MT" panose="02020503060305020303" pitchFamily="18" charset="0"/>
              </a:rPr>
              <a:t>. 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3F1F31FD-66BD-3F06-D905-41E555164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11" y="94780"/>
            <a:ext cx="3925370" cy="220986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04843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F8634C2-D8CB-EEA8-DB0E-8E6AE7410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10. </a:t>
            </a:r>
            <a:r>
              <a:rPr lang="en-US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Mélytanulás</a:t>
            </a:r>
            <a:r>
              <a:rPr lang="en-US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(2012): </a:t>
            </a:r>
            <a:endParaRPr lang="en-US" dirty="0">
              <a:latin typeface="Bell MT" panose="02020503060305020303" pitchFamily="18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E27F5DD-D5DF-36A6-76A1-FD37965C5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48800"/>
          </a:xfrm>
        </p:spPr>
        <p:txBody>
          <a:bodyPr/>
          <a:lstStyle/>
          <a:p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mélytanulás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technikái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áttörést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hoztak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MI-ben,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lehetővé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téve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képfelismerés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,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beszédfelismerés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más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komplex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feladatok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megoldását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mély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neurális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hálók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,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különösen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konvolúciós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neurális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hálók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,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jelentős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előrelépést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hoztak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számítógépes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látás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terén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mélytanulás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alkalmazásai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gyorsan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elterjedtek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iparban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,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különösen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önvezető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autók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természetes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nyelvfeldolgozás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terén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 A Google, a Facebook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más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tech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cégek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jelentős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befektetéseket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tettek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mélytanulás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kutatásába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Ez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időszak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MI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új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aranykorának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kezdetét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jelentette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 </a:t>
            </a:r>
          </a:p>
          <a:p>
            <a:endParaRPr lang="en-US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83F5475-FA72-292E-2523-FE517E2AA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7232" y="4902816"/>
            <a:ext cx="1882032" cy="188203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34040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AC16158-C5D5-92A2-C100-07E4BC83A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Bell MT" panose="02020503060305020303" pitchFamily="18" charset="0"/>
              </a:rPr>
              <a:t>11. AI tavasz (2020-as évek): </a:t>
            </a:r>
            <a:endParaRPr lang="en-US" dirty="0">
              <a:latin typeface="Bell MT" panose="02020503060305020303" pitchFamily="18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F8BFC87-70B1-0077-3AA8-A0E0F11DBF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 MI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technológiák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,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különösen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amerikai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cégek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által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fejlesztett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rendszerek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,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kiemelkedő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sikereket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értek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el. Az MI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alkalmazásai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egyre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szélesebb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körben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elterjedtek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,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számos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iparágban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forradalmasították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működést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 Az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önvezető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autók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,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beszédfelismerés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természetes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nyelvfeldolgozás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terén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jelentős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előrelépések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történtek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 Az MI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etikai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társadalmi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kérdései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is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egyre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nagyobb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figyelmet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kaptak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 Az MI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fejlődése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új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kihívásokat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lehetőségeket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teremtett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társadalom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számára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 </a:t>
            </a:r>
          </a:p>
          <a:p>
            <a:endParaRPr lang="en-US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6A18A20-97A7-95E3-DD04-1CC9F1830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2904" y="86675"/>
            <a:ext cx="2266607" cy="226660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14739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49674CC-1EBD-B498-D465-E8D36FCF7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12. </a:t>
            </a:r>
            <a:r>
              <a:rPr lang="en-US" dirty="0" err="1">
                <a:latin typeface="Bell MT" panose="02020503060305020303" pitchFamily="18" charset="0"/>
              </a:rPr>
              <a:t>Jelen</a:t>
            </a:r>
            <a:r>
              <a:rPr lang="en-US" dirty="0">
                <a:latin typeface="Bell MT" panose="02020503060305020303" pitchFamily="18" charset="0"/>
              </a:rPr>
              <a:t> </a:t>
            </a:r>
            <a:r>
              <a:rPr lang="en-US" dirty="0" err="1">
                <a:latin typeface="Bell MT" panose="02020503060305020303" pitchFamily="18" charset="0"/>
              </a:rPr>
              <a:t>és</a:t>
            </a:r>
            <a:r>
              <a:rPr lang="en-US" dirty="0">
                <a:latin typeface="Bell MT" panose="02020503060305020303" pitchFamily="18" charset="0"/>
              </a:rPr>
              <a:t> </a:t>
            </a:r>
            <a:r>
              <a:rPr lang="en-US" dirty="0" err="1">
                <a:latin typeface="Bell MT" panose="02020503060305020303" pitchFamily="18" charset="0"/>
              </a:rPr>
              <a:t>jövő</a:t>
            </a:r>
            <a:r>
              <a:rPr lang="en-US" dirty="0">
                <a:latin typeface="Bell MT" panose="02020503060305020303" pitchFamily="18" charset="0"/>
              </a:rPr>
              <a:t>: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D42C06C-F133-872F-4529-1B52EA803B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 MI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folyamatosan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fejlődik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,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egyre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nagyobb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hatással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van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társadalomra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gazdaságra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 Az MI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alkalmazásai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egyre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szélesebb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körben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elterjednek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,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új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lehetőségeket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teremtenek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egészségügy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,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oktatás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más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területeken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 Az MI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etikai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szabályozási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kérdései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is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egyre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fontosabbá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válnak</a:t>
            </a:r>
            <a:r>
              <a:rPr lang="hu-HU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</a:t>
            </a:r>
            <a:endParaRPr lang="en-US" sz="2400" dirty="0">
              <a:effectLst/>
              <a:latin typeface="Bell MT" panose="02020503060305020303" pitchFamily="18" charset="0"/>
              <a:ea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490621C-1890-46B8-B09B-462DB7919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0800" y="4169027"/>
            <a:ext cx="2387221" cy="238722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80481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B803E8-7C9F-556F-AE96-6B3A90023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4961918"/>
            <a:ext cx="9905998" cy="1478570"/>
          </a:xfrm>
        </p:spPr>
        <p:txBody>
          <a:bodyPr/>
          <a:lstStyle/>
          <a:p>
            <a:pPr algn="ctr"/>
            <a:r>
              <a:rPr lang="hu-HU" dirty="0"/>
              <a:t>Köszönöm a figyelmet</a:t>
            </a:r>
            <a:endParaRPr lang="en-US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007868D-FF1C-4BC0-8CBB-E1BB5BE34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999" y="283527"/>
            <a:ext cx="9905999" cy="3541714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Az MI </a:t>
            </a:r>
            <a:r>
              <a:rPr lang="en-US" dirty="0" err="1"/>
              <a:t>folyamatosan</a:t>
            </a:r>
            <a:r>
              <a:rPr lang="en-US" dirty="0"/>
              <a:t> </a:t>
            </a:r>
            <a:r>
              <a:rPr lang="en-US" dirty="0" err="1"/>
              <a:t>fejlődik</a:t>
            </a:r>
            <a:r>
              <a:rPr lang="en-US" dirty="0"/>
              <a:t>,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egyre</a:t>
            </a:r>
            <a:r>
              <a:rPr lang="en-US" dirty="0"/>
              <a:t> </a:t>
            </a:r>
            <a:r>
              <a:rPr lang="en-US" dirty="0" err="1"/>
              <a:t>nagyobb</a:t>
            </a:r>
            <a:r>
              <a:rPr lang="en-US" dirty="0"/>
              <a:t> </a:t>
            </a:r>
            <a:r>
              <a:rPr lang="en-US" dirty="0" err="1"/>
              <a:t>hatással</a:t>
            </a:r>
            <a:r>
              <a:rPr lang="en-US" dirty="0"/>
              <a:t> van a </a:t>
            </a:r>
            <a:r>
              <a:rPr lang="en-US" dirty="0" err="1"/>
              <a:t>társadalomra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a </a:t>
            </a:r>
            <a:r>
              <a:rPr lang="en-US" dirty="0" err="1"/>
              <a:t>gazdaságra</a:t>
            </a:r>
            <a:r>
              <a:rPr lang="en-US" dirty="0"/>
              <a:t>. Az MI </a:t>
            </a:r>
            <a:r>
              <a:rPr lang="en-US" dirty="0" err="1"/>
              <a:t>alkalmazásai</a:t>
            </a:r>
            <a:r>
              <a:rPr lang="en-US" dirty="0"/>
              <a:t> </a:t>
            </a:r>
            <a:r>
              <a:rPr lang="en-US" dirty="0" err="1"/>
              <a:t>egyre</a:t>
            </a:r>
            <a:r>
              <a:rPr lang="en-US" dirty="0"/>
              <a:t> </a:t>
            </a:r>
            <a:r>
              <a:rPr lang="en-US" dirty="0" err="1"/>
              <a:t>szélesebb</a:t>
            </a:r>
            <a:r>
              <a:rPr lang="en-US" dirty="0"/>
              <a:t> </a:t>
            </a:r>
            <a:r>
              <a:rPr lang="en-US" dirty="0" err="1"/>
              <a:t>körben</a:t>
            </a:r>
            <a:r>
              <a:rPr lang="en-US" dirty="0"/>
              <a:t> </a:t>
            </a:r>
            <a:r>
              <a:rPr lang="en-US" dirty="0" err="1"/>
              <a:t>elterjednek</a:t>
            </a:r>
            <a:r>
              <a:rPr lang="en-US" dirty="0"/>
              <a:t>,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új</a:t>
            </a:r>
            <a:r>
              <a:rPr lang="en-US" dirty="0"/>
              <a:t> </a:t>
            </a:r>
            <a:r>
              <a:rPr lang="en-US" dirty="0" err="1"/>
              <a:t>lehetőségeket</a:t>
            </a:r>
            <a:r>
              <a:rPr lang="en-US" dirty="0"/>
              <a:t> </a:t>
            </a:r>
            <a:r>
              <a:rPr lang="en-US" dirty="0" err="1"/>
              <a:t>teremtenek</a:t>
            </a:r>
            <a:r>
              <a:rPr lang="en-US" dirty="0"/>
              <a:t> </a:t>
            </a:r>
            <a:r>
              <a:rPr lang="en-US" dirty="0" err="1"/>
              <a:t>az</a:t>
            </a:r>
            <a:r>
              <a:rPr lang="en-US" dirty="0"/>
              <a:t> </a:t>
            </a:r>
            <a:r>
              <a:rPr lang="en-US" dirty="0" err="1"/>
              <a:t>egészségügy</a:t>
            </a:r>
            <a:r>
              <a:rPr lang="en-US" dirty="0"/>
              <a:t>, </a:t>
            </a:r>
            <a:r>
              <a:rPr lang="en-US" dirty="0" err="1"/>
              <a:t>az</a:t>
            </a:r>
            <a:r>
              <a:rPr lang="en-US" dirty="0"/>
              <a:t> </a:t>
            </a:r>
            <a:r>
              <a:rPr lang="en-US" dirty="0" err="1"/>
              <a:t>oktatás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területeken</a:t>
            </a:r>
            <a:r>
              <a:rPr lang="en-US" dirty="0"/>
              <a:t>. Az MI </a:t>
            </a:r>
            <a:r>
              <a:rPr lang="en-US" dirty="0" err="1"/>
              <a:t>etikai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szabályozási</a:t>
            </a:r>
            <a:r>
              <a:rPr lang="en-US" dirty="0"/>
              <a:t> </a:t>
            </a:r>
            <a:r>
              <a:rPr lang="en-US" dirty="0" err="1"/>
              <a:t>kérdései</a:t>
            </a:r>
            <a:r>
              <a:rPr lang="en-US" dirty="0"/>
              <a:t> is </a:t>
            </a:r>
            <a:r>
              <a:rPr lang="en-US" dirty="0" err="1"/>
              <a:t>egyre</a:t>
            </a:r>
            <a:r>
              <a:rPr lang="en-US" dirty="0"/>
              <a:t> </a:t>
            </a:r>
            <a:r>
              <a:rPr lang="en-US" dirty="0" err="1"/>
              <a:t>fontosabbá</a:t>
            </a:r>
            <a:r>
              <a:rPr lang="en-US" dirty="0"/>
              <a:t> </a:t>
            </a:r>
            <a:r>
              <a:rPr lang="en-US" dirty="0" err="1"/>
              <a:t>válnak</a:t>
            </a:r>
            <a:r>
              <a:rPr lang="en-US" dirty="0"/>
              <a:t>.</a:t>
            </a:r>
            <a:r>
              <a:rPr lang="hu-HU" dirty="0"/>
              <a:t> </a:t>
            </a:r>
          </a:p>
          <a:p>
            <a:pPr marL="0" indent="0" algn="ctr">
              <a:buNone/>
            </a:pPr>
            <a:r>
              <a:rPr lang="hu-HU" dirty="0"/>
              <a:t>Az életünk része lett.</a:t>
            </a:r>
            <a:endParaRPr lang="en-US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EA36E53D-C141-42E8-B9A6-151110AE0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5998" y="2642616"/>
            <a:ext cx="2520000" cy="2520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820085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13E0522-61BD-1E21-3EDD-03F98A56C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1. </a:t>
            </a:r>
            <a:r>
              <a:rPr lang="en-US" dirty="0" err="1">
                <a:latin typeface="Bell MT" panose="02020503060305020303" pitchFamily="18" charset="0"/>
              </a:rPr>
              <a:t>Kezdetek</a:t>
            </a:r>
            <a:r>
              <a:rPr lang="en-US" dirty="0">
                <a:latin typeface="Bell MT" panose="02020503060305020303" pitchFamily="18" charset="0"/>
              </a:rPr>
              <a:t> (1943-1955):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2553D34-D3F9-CC05-22DE-54C8126CF7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hu-HU" sz="2400" dirty="0">
                <a:latin typeface="Bell MT" panose="02020503060305020303" pitchFamily="18" charset="0"/>
              </a:rPr>
              <a:t>Warren </a:t>
            </a:r>
            <a:r>
              <a:rPr lang="hu-HU" sz="2400" dirty="0" err="1">
                <a:latin typeface="Bell MT" panose="02020503060305020303" pitchFamily="18" charset="0"/>
              </a:rPr>
              <a:t>McCulloch</a:t>
            </a:r>
            <a:r>
              <a:rPr lang="hu-HU" sz="2400" dirty="0">
                <a:latin typeface="Bell MT" panose="02020503060305020303" pitchFamily="18" charset="0"/>
              </a:rPr>
              <a:t> és Walter </a:t>
            </a:r>
            <a:r>
              <a:rPr lang="hu-HU" sz="2400" dirty="0" err="1">
                <a:latin typeface="Bell MT" panose="02020503060305020303" pitchFamily="18" charset="0"/>
              </a:rPr>
              <a:t>Pitts</a:t>
            </a:r>
            <a:r>
              <a:rPr lang="hu-HU" sz="2400" dirty="0">
                <a:latin typeface="Bell MT" panose="02020503060305020303" pitchFamily="18" charset="0"/>
              </a:rPr>
              <a:t> 1943-ban publikálták az első mesterséges neuron modellt, amely az agyi neuronok működését szimulálta. Ez a modell alapvető szerepet játszott a neurális hálók későbbi fejlesztésében. 1950-ben Alan Turing bevezette a Turing-tesztet, amely azt vizsgálja, hogy egy gép képes-e emberi intelligenciát szimulálni. A Turing-teszt azóta is az MI egyik alapvető mércéje. Az 1950-es évek közepén John McCarthy, </a:t>
            </a:r>
            <a:r>
              <a:rPr lang="hu-HU" sz="2400" dirty="0" err="1">
                <a:latin typeface="Bell MT" panose="02020503060305020303" pitchFamily="18" charset="0"/>
              </a:rPr>
              <a:t>Marvin</a:t>
            </a:r>
            <a:r>
              <a:rPr lang="hu-HU" sz="2400" dirty="0">
                <a:latin typeface="Bell MT" panose="02020503060305020303" pitchFamily="18" charset="0"/>
              </a:rPr>
              <a:t> </a:t>
            </a:r>
            <a:r>
              <a:rPr lang="hu-HU" sz="2400" dirty="0" err="1">
                <a:latin typeface="Bell MT" panose="02020503060305020303" pitchFamily="18" charset="0"/>
              </a:rPr>
              <a:t>Minsky</a:t>
            </a:r>
            <a:r>
              <a:rPr lang="hu-HU" sz="2400" dirty="0">
                <a:latin typeface="Bell MT" panose="02020503060305020303" pitchFamily="18" charset="0"/>
              </a:rPr>
              <a:t>, </a:t>
            </a:r>
            <a:r>
              <a:rPr lang="hu-HU" sz="2400" dirty="0" err="1">
                <a:latin typeface="Bell MT" panose="02020503060305020303" pitchFamily="18" charset="0"/>
              </a:rPr>
              <a:t>Nathaniel</a:t>
            </a:r>
            <a:r>
              <a:rPr lang="hu-HU" sz="2400" dirty="0">
                <a:latin typeface="Bell MT" panose="02020503060305020303" pitchFamily="18" charset="0"/>
              </a:rPr>
              <a:t> </a:t>
            </a:r>
            <a:r>
              <a:rPr lang="hu-HU" sz="2400" dirty="0" err="1">
                <a:latin typeface="Bell MT" panose="02020503060305020303" pitchFamily="18" charset="0"/>
              </a:rPr>
              <a:t>Rochester</a:t>
            </a:r>
            <a:r>
              <a:rPr lang="hu-HU" sz="2400" dirty="0">
                <a:latin typeface="Bell MT" panose="02020503060305020303" pitchFamily="18" charset="0"/>
              </a:rPr>
              <a:t> és Claude Shannon megalkották a mesterséges intelligencia kifejezést.</a:t>
            </a:r>
            <a:endParaRPr lang="en-US" sz="2400" dirty="0">
              <a:latin typeface="Bell MT" panose="02020503060305020303" pitchFamily="18" charset="0"/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36AA2D5-E10B-245D-29D4-1F39656351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1126" y="152462"/>
            <a:ext cx="2097025" cy="20970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57989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F55D20D-A059-5158-5379-FAAEFFF0B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2. Turing-</a:t>
            </a:r>
            <a:r>
              <a:rPr lang="en-US" dirty="0" err="1">
                <a:latin typeface="Bell MT" panose="02020503060305020303" pitchFamily="18" charset="0"/>
              </a:rPr>
              <a:t>teszt</a:t>
            </a:r>
            <a:r>
              <a:rPr lang="en-US" dirty="0">
                <a:latin typeface="Bell MT" panose="02020503060305020303" pitchFamily="18" charset="0"/>
              </a:rPr>
              <a:t> (1950):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D6E3F54-38BF-9234-D21B-20C50E9FA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>
                <a:latin typeface="Bell MT" panose="02020503060305020303" pitchFamily="18" charset="0"/>
              </a:rPr>
              <a:t>Alan Turing brit matematikus 1950-ben publikálta híres cikkét, amelyben bevezette a Turing-tesztet. A teszt célja annak meghatározása, hogy egy gép képes-e emberi szintű intelligenciát mutatni. A teszt során egy emberi kérdező próbálja megkülönböztetni a gép válaszait egy másik ember válaszaitól. Ha a kérdező nem tudja megbízhatóan megkülönböztetni a gép válaszait az emberi válaszoktól, akkor a gép sikeresen teljesítette a tesztet. A Turing-teszt azóta is az MI egyik alapvető mércéje. </a:t>
            </a:r>
            <a:endParaRPr lang="en-US" sz="2400" dirty="0">
              <a:latin typeface="Bell MT" panose="02020503060305020303" pitchFamily="18" charset="0"/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91525DC-2549-B0CC-15EF-BAD595DD6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5974" y="118872"/>
            <a:ext cx="2130615" cy="21306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170742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094FF98-8AEA-0FC6-40BA-B9F970688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3. Dartmouth </a:t>
            </a:r>
            <a:r>
              <a:rPr lang="en-US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konferencia</a:t>
            </a:r>
            <a:r>
              <a:rPr lang="en-US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(1956): </a:t>
            </a:r>
            <a:endParaRPr lang="en-US" dirty="0">
              <a:latin typeface="Bell MT" panose="02020503060305020303" pitchFamily="18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0FA8A74-25AC-58A8-E9EF-7F372E13D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Bell MT" panose="02020503060305020303" pitchFamily="18" charset="0"/>
              </a:rPr>
              <a:t>1956-ban John McCarthy </a:t>
            </a:r>
            <a:r>
              <a:rPr lang="en-US" sz="2400" dirty="0" err="1">
                <a:latin typeface="Bell MT" panose="02020503060305020303" pitchFamily="18" charset="0"/>
              </a:rPr>
              <a:t>szervezte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az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első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mesterséges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intelligencia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konferenciát</a:t>
            </a:r>
            <a:r>
              <a:rPr lang="en-US" sz="2400" dirty="0">
                <a:latin typeface="Bell MT" panose="02020503060305020303" pitchFamily="18" charset="0"/>
              </a:rPr>
              <a:t> a Dartmouth College-ban. </a:t>
            </a:r>
            <a:r>
              <a:rPr lang="en-US" sz="2400" dirty="0" err="1">
                <a:latin typeface="Bell MT" panose="02020503060305020303" pitchFamily="18" charset="0"/>
              </a:rPr>
              <a:t>Ez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az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esemény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hivatalosan</a:t>
            </a:r>
            <a:r>
              <a:rPr lang="en-US" sz="2400" dirty="0">
                <a:latin typeface="Bell MT" panose="02020503060305020303" pitchFamily="18" charset="0"/>
              </a:rPr>
              <a:t> is </a:t>
            </a:r>
            <a:r>
              <a:rPr lang="en-US" sz="2400" dirty="0" err="1">
                <a:latin typeface="Bell MT" panose="02020503060305020303" pitchFamily="18" charset="0"/>
              </a:rPr>
              <a:t>elindította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az</a:t>
            </a:r>
            <a:r>
              <a:rPr lang="en-US" sz="2400" dirty="0">
                <a:latin typeface="Bell MT" panose="02020503060305020303" pitchFamily="18" charset="0"/>
              </a:rPr>
              <a:t> MI </a:t>
            </a:r>
            <a:r>
              <a:rPr lang="en-US" sz="2400" dirty="0" err="1">
                <a:latin typeface="Bell MT" panose="02020503060305020303" pitchFamily="18" charset="0"/>
              </a:rPr>
              <a:t>kutatását</a:t>
            </a:r>
            <a:r>
              <a:rPr lang="en-US" sz="2400" dirty="0">
                <a:latin typeface="Bell MT" panose="02020503060305020303" pitchFamily="18" charset="0"/>
              </a:rPr>
              <a:t>. A </a:t>
            </a:r>
            <a:r>
              <a:rPr lang="en-US" sz="2400" dirty="0" err="1">
                <a:latin typeface="Bell MT" panose="02020503060305020303" pitchFamily="18" charset="0"/>
              </a:rPr>
              <a:t>konferencián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részt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vevő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tudósok</a:t>
            </a:r>
            <a:r>
              <a:rPr lang="en-US" sz="2400" dirty="0">
                <a:latin typeface="Bell MT" panose="02020503060305020303" pitchFamily="18" charset="0"/>
              </a:rPr>
              <a:t>, </a:t>
            </a:r>
            <a:r>
              <a:rPr lang="en-US" sz="2400" dirty="0" err="1">
                <a:latin typeface="Bell MT" panose="02020503060305020303" pitchFamily="18" charset="0"/>
              </a:rPr>
              <a:t>köztük</a:t>
            </a:r>
            <a:r>
              <a:rPr lang="en-US" sz="2400" dirty="0">
                <a:latin typeface="Bell MT" panose="02020503060305020303" pitchFamily="18" charset="0"/>
              </a:rPr>
              <a:t> Marvin Minsky, Nathaniel Rochester </a:t>
            </a:r>
            <a:r>
              <a:rPr lang="en-US" sz="2400" dirty="0" err="1">
                <a:latin typeface="Bell MT" panose="02020503060305020303" pitchFamily="18" charset="0"/>
              </a:rPr>
              <a:t>és</a:t>
            </a:r>
            <a:r>
              <a:rPr lang="en-US" sz="2400" dirty="0">
                <a:latin typeface="Bell MT" panose="02020503060305020303" pitchFamily="18" charset="0"/>
              </a:rPr>
              <a:t> Claude Shannon, </a:t>
            </a:r>
            <a:r>
              <a:rPr lang="en-US" sz="2400" dirty="0" err="1">
                <a:latin typeface="Bell MT" panose="02020503060305020303" pitchFamily="18" charset="0"/>
              </a:rPr>
              <a:t>megvitatták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az</a:t>
            </a:r>
            <a:r>
              <a:rPr lang="en-US" sz="2400" dirty="0">
                <a:latin typeface="Bell MT" panose="02020503060305020303" pitchFamily="18" charset="0"/>
              </a:rPr>
              <a:t> MI </a:t>
            </a:r>
            <a:r>
              <a:rPr lang="en-US" sz="2400" dirty="0" err="1">
                <a:latin typeface="Bell MT" panose="02020503060305020303" pitchFamily="18" charset="0"/>
              </a:rPr>
              <a:t>alapvető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kérdéseit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és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céljait</a:t>
            </a:r>
            <a:r>
              <a:rPr lang="en-US" sz="2400" dirty="0">
                <a:latin typeface="Bell MT" panose="02020503060305020303" pitchFamily="18" charset="0"/>
              </a:rPr>
              <a:t>. A </a:t>
            </a:r>
            <a:r>
              <a:rPr lang="en-US" sz="2400" dirty="0" err="1">
                <a:latin typeface="Bell MT" panose="02020503060305020303" pitchFamily="18" charset="0"/>
              </a:rPr>
              <a:t>konferencia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után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számos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kutatócsoport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alakult</a:t>
            </a:r>
            <a:r>
              <a:rPr lang="en-US" sz="2400" dirty="0">
                <a:latin typeface="Bell MT" panose="02020503060305020303" pitchFamily="18" charset="0"/>
              </a:rPr>
              <a:t>, </a:t>
            </a:r>
            <a:r>
              <a:rPr lang="en-US" sz="2400" dirty="0" err="1">
                <a:latin typeface="Bell MT" panose="02020503060305020303" pitchFamily="18" charset="0"/>
              </a:rPr>
              <a:t>amelyek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az</a:t>
            </a:r>
            <a:r>
              <a:rPr lang="en-US" sz="2400" dirty="0">
                <a:latin typeface="Bell MT" panose="02020503060305020303" pitchFamily="18" charset="0"/>
              </a:rPr>
              <a:t> MI </a:t>
            </a:r>
            <a:r>
              <a:rPr lang="en-US" sz="2400" dirty="0" err="1">
                <a:latin typeface="Bell MT" panose="02020503060305020303" pitchFamily="18" charset="0"/>
              </a:rPr>
              <a:t>különböző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területein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dolgoztak</a:t>
            </a:r>
            <a:r>
              <a:rPr lang="en-US" sz="2400" dirty="0">
                <a:latin typeface="Bell MT" panose="02020503060305020303" pitchFamily="18" charset="0"/>
              </a:rPr>
              <a:t>. </a:t>
            </a:r>
            <a:r>
              <a:rPr lang="en-US" sz="2400" dirty="0" err="1">
                <a:latin typeface="Bell MT" panose="02020503060305020303" pitchFamily="18" charset="0"/>
              </a:rPr>
              <a:t>Ez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az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időszak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az</a:t>
            </a:r>
            <a:r>
              <a:rPr lang="en-US" sz="2400" dirty="0">
                <a:latin typeface="Bell MT" panose="02020503060305020303" pitchFamily="18" charset="0"/>
              </a:rPr>
              <a:t> MI </a:t>
            </a:r>
            <a:r>
              <a:rPr lang="en-US" sz="2400" dirty="0" err="1">
                <a:latin typeface="Bell MT" panose="02020503060305020303" pitchFamily="18" charset="0"/>
              </a:rPr>
              <a:t>kutatás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aranykorának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kezdetét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jelentette</a:t>
            </a:r>
            <a:r>
              <a:rPr lang="en-US" sz="2400" dirty="0">
                <a:latin typeface="Bell MT" panose="02020503060305020303" pitchFamily="18" charset="0"/>
              </a:rPr>
              <a:t>. 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A41243A7-5460-4445-83B4-E8896673A8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5381" y="4858107"/>
            <a:ext cx="1866187" cy="18661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70314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475A275-3E28-11C2-4798-C874BB14F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4. Korai </a:t>
            </a:r>
            <a:r>
              <a:rPr lang="en-US" dirty="0" err="1">
                <a:latin typeface="Bell MT" panose="02020503060305020303" pitchFamily="18" charset="0"/>
              </a:rPr>
              <a:t>optimizmus</a:t>
            </a:r>
            <a:r>
              <a:rPr lang="en-US" dirty="0">
                <a:latin typeface="Bell MT" panose="02020503060305020303" pitchFamily="18" charset="0"/>
              </a:rPr>
              <a:t> (1956-1974):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6551356-60E1-E842-BA4A-50EDBAAD3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>
                <a:latin typeface="Bell MT" panose="02020503060305020303" pitchFamily="18" charset="0"/>
              </a:rPr>
              <a:t>Az MI kutatása gyorsan fejlődött ebben az időszakban, és számos alapvető technikát fejlesztettek ki. A kutatók optimisták voltak az MI jövőjét illetően, és úgy vélték, hogy a gépek hamarosan képesek lesznek emberi szintű intelligenciát elérni. Az első sakkprogramok és a logikai következtetési rendszerek is ebben az időszakban jelentek meg. Azonban a technológiai korlátok és a számítási kapacitás hiánya miatt az MI fejlődése lassabb volt a vártnál. Ez az időszak végül az első AI télhez vezetett. </a:t>
            </a:r>
            <a:endParaRPr lang="en-US" sz="2400" dirty="0">
              <a:latin typeface="Bell MT" panose="02020503060305020303" pitchFamily="18" charset="0"/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00AABA77-5B8A-7E83-1DC3-C976F0948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2718" y="377205"/>
            <a:ext cx="1872282" cy="18722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5748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336079F-9CE7-9A52-2EDF-E637433E6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5. AI </a:t>
            </a:r>
            <a:r>
              <a:rPr lang="en-US" dirty="0" err="1">
                <a:latin typeface="Bell MT" panose="02020503060305020303" pitchFamily="18" charset="0"/>
              </a:rPr>
              <a:t>tél</a:t>
            </a:r>
            <a:r>
              <a:rPr lang="en-US" dirty="0">
                <a:latin typeface="Bell MT" panose="02020503060305020303" pitchFamily="18" charset="0"/>
              </a:rPr>
              <a:t> (1974-1980):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AEDBAB9-6165-C61D-449C-491EEC920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Bell MT" panose="02020503060305020303" pitchFamily="18" charset="0"/>
              </a:rPr>
              <a:t>Az MI </a:t>
            </a:r>
            <a:r>
              <a:rPr lang="en-US" sz="2400" dirty="0" err="1">
                <a:latin typeface="Bell MT" panose="02020503060305020303" pitchFamily="18" charset="0"/>
              </a:rPr>
              <a:t>kutatás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támogatása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jelentősen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csökkent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ebben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az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időszakban</a:t>
            </a:r>
            <a:r>
              <a:rPr lang="en-US" sz="2400" dirty="0">
                <a:latin typeface="Bell MT" panose="02020503060305020303" pitchFamily="18" charset="0"/>
              </a:rPr>
              <a:t>, </a:t>
            </a:r>
            <a:r>
              <a:rPr lang="en-US" sz="2400" dirty="0" err="1">
                <a:latin typeface="Bell MT" panose="02020503060305020303" pitchFamily="18" charset="0"/>
              </a:rPr>
              <a:t>mivel</a:t>
            </a:r>
            <a:r>
              <a:rPr lang="en-US" sz="2400" dirty="0">
                <a:latin typeface="Bell MT" panose="02020503060305020303" pitchFamily="18" charset="0"/>
              </a:rPr>
              <a:t> a korai </a:t>
            </a:r>
            <a:r>
              <a:rPr lang="en-US" sz="2400" dirty="0" err="1">
                <a:latin typeface="Bell MT" panose="02020503060305020303" pitchFamily="18" charset="0"/>
              </a:rPr>
              <a:t>ígéretek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nem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váltak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valóra</a:t>
            </a:r>
            <a:r>
              <a:rPr lang="en-US" sz="2400" dirty="0">
                <a:latin typeface="Bell MT" panose="02020503060305020303" pitchFamily="18" charset="0"/>
              </a:rPr>
              <a:t>. A </a:t>
            </a:r>
            <a:r>
              <a:rPr lang="en-US" sz="2400" dirty="0" err="1">
                <a:latin typeface="Bell MT" panose="02020503060305020303" pitchFamily="18" charset="0"/>
              </a:rPr>
              <a:t>kutatók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rájöttek</a:t>
            </a:r>
            <a:r>
              <a:rPr lang="en-US" sz="2400" dirty="0">
                <a:latin typeface="Bell MT" panose="02020503060305020303" pitchFamily="18" charset="0"/>
              </a:rPr>
              <a:t>, </a:t>
            </a:r>
            <a:r>
              <a:rPr lang="en-US" sz="2400" dirty="0" err="1">
                <a:latin typeface="Bell MT" panose="02020503060305020303" pitchFamily="18" charset="0"/>
              </a:rPr>
              <a:t>hogy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az</a:t>
            </a:r>
            <a:r>
              <a:rPr lang="en-US" sz="2400" dirty="0">
                <a:latin typeface="Bell MT" panose="02020503060305020303" pitchFamily="18" charset="0"/>
              </a:rPr>
              <a:t> MI </a:t>
            </a:r>
            <a:r>
              <a:rPr lang="en-US" sz="2400" dirty="0" err="1">
                <a:latin typeface="Bell MT" panose="02020503060305020303" pitchFamily="18" charset="0"/>
              </a:rPr>
              <a:t>problémái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sokkal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bonyolultabbak</a:t>
            </a:r>
            <a:r>
              <a:rPr lang="en-US" sz="2400" dirty="0">
                <a:latin typeface="Bell MT" panose="02020503060305020303" pitchFamily="18" charset="0"/>
              </a:rPr>
              <a:t>, mint </a:t>
            </a:r>
            <a:r>
              <a:rPr lang="en-US" sz="2400" dirty="0" err="1">
                <a:latin typeface="Bell MT" panose="02020503060305020303" pitchFamily="18" charset="0"/>
              </a:rPr>
              <a:t>azt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korábban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gondolták</a:t>
            </a:r>
            <a:r>
              <a:rPr lang="en-US" sz="2400" dirty="0">
                <a:latin typeface="Bell MT" panose="02020503060305020303" pitchFamily="18" charset="0"/>
              </a:rPr>
              <a:t>. A </a:t>
            </a:r>
            <a:r>
              <a:rPr lang="en-US" sz="2400" dirty="0" err="1">
                <a:latin typeface="Bell MT" panose="02020503060305020303" pitchFamily="18" charset="0"/>
              </a:rPr>
              <a:t>finanszírozás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csökkenése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és</a:t>
            </a:r>
            <a:r>
              <a:rPr lang="en-US" sz="2400" dirty="0">
                <a:latin typeface="Bell MT" panose="02020503060305020303" pitchFamily="18" charset="0"/>
              </a:rPr>
              <a:t> a </a:t>
            </a:r>
            <a:r>
              <a:rPr lang="en-US" sz="2400" dirty="0" err="1">
                <a:latin typeface="Bell MT" panose="02020503060305020303" pitchFamily="18" charset="0"/>
              </a:rPr>
              <a:t>kutatási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eredmények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hiánya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miatt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sok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projektet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leállítottak</a:t>
            </a:r>
            <a:r>
              <a:rPr lang="en-US" sz="2400" dirty="0">
                <a:latin typeface="Bell MT" panose="02020503060305020303" pitchFamily="18" charset="0"/>
              </a:rPr>
              <a:t>. Az AI </a:t>
            </a:r>
            <a:r>
              <a:rPr lang="en-US" sz="2400" dirty="0" err="1">
                <a:latin typeface="Bell MT" panose="02020503060305020303" pitchFamily="18" charset="0"/>
              </a:rPr>
              <a:t>tél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időszakában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az</a:t>
            </a:r>
            <a:r>
              <a:rPr lang="en-US" sz="2400" dirty="0">
                <a:latin typeface="Bell MT" panose="02020503060305020303" pitchFamily="18" charset="0"/>
              </a:rPr>
              <a:t> MI </a:t>
            </a:r>
            <a:r>
              <a:rPr lang="en-US" sz="2400" dirty="0" err="1">
                <a:latin typeface="Bell MT" panose="02020503060305020303" pitchFamily="18" charset="0"/>
              </a:rPr>
              <a:t>kutatása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stagnált</a:t>
            </a:r>
            <a:r>
              <a:rPr lang="en-US" sz="2400" dirty="0">
                <a:latin typeface="Bell MT" panose="02020503060305020303" pitchFamily="18" charset="0"/>
              </a:rPr>
              <a:t>, </a:t>
            </a:r>
            <a:r>
              <a:rPr lang="en-US" sz="2400" dirty="0" err="1">
                <a:latin typeface="Bell MT" panose="02020503060305020303" pitchFamily="18" charset="0"/>
              </a:rPr>
              <a:t>és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sok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kutató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más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területekre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váltott</a:t>
            </a:r>
            <a:r>
              <a:rPr lang="en-US" sz="2400" dirty="0">
                <a:latin typeface="Bell MT" panose="02020503060305020303" pitchFamily="18" charset="0"/>
              </a:rPr>
              <a:t>. </a:t>
            </a:r>
            <a:r>
              <a:rPr lang="en-US" sz="2400" dirty="0" err="1">
                <a:latin typeface="Bell MT" panose="02020503060305020303" pitchFamily="18" charset="0"/>
              </a:rPr>
              <a:t>Azonban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néhány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alapvető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kutatás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továbbra</a:t>
            </a:r>
            <a:r>
              <a:rPr lang="en-US" sz="2400" dirty="0">
                <a:latin typeface="Bell MT" panose="02020503060305020303" pitchFamily="18" charset="0"/>
              </a:rPr>
              <a:t> is </a:t>
            </a:r>
            <a:r>
              <a:rPr lang="en-US" sz="2400" dirty="0" err="1">
                <a:latin typeface="Bell MT" panose="02020503060305020303" pitchFamily="18" charset="0"/>
              </a:rPr>
              <a:t>folytatódott</a:t>
            </a:r>
            <a:r>
              <a:rPr lang="en-US" sz="2400" dirty="0">
                <a:latin typeface="Bell MT" panose="02020503060305020303" pitchFamily="18" charset="0"/>
              </a:rPr>
              <a:t>, </a:t>
            </a:r>
            <a:r>
              <a:rPr lang="en-US" sz="2400" dirty="0" err="1">
                <a:latin typeface="Bell MT" panose="02020503060305020303" pitchFamily="18" charset="0"/>
              </a:rPr>
              <a:t>amely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később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fontosnak</a:t>
            </a:r>
            <a:r>
              <a:rPr lang="en-US" sz="2400" dirty="0">
                <a:latin typeface="Bell MT" panose="02020503060305020303" pitchFamily="18" charset="0"/>
              </a:rPr>
              <a:t> </a:t>
            </a:r>
            <a:r>
              <a:rPr lang="en-US" sz="2400" dirty="0" err="1">
                <a:latin typeface="Bell MT" panose="02020503060305020303" pitchFamily="18" charset="0"/>
              </a:rPr>
              <a:t>bizonyult</a:t>
            </a:r>
            <a:r>
              <a:rPr lang="en-US" sz="2400" dirty="0">
                <a:latin typeface="Bell MT" panose="02020503060305020303" pitchFamily="18" charset="0"/>
              </a:rPr>
              <a:t>. 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06C7181E-1ADB-C547-F13F-3CD4C497D8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11" y="107392"/>
            <a:ext cx="2201450" cy="22014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84852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493DDC0-8330-6788-82D0-52B1016F4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6. </a:t>
            </a:r>
            <a:r>
              <a:rPr lang="en-US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Újraéledés</a:t>
            </a:r>
            <a:r>
              <a:rPr lang="en-US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(1980-1987): </a:t>
            </a:r>
            <a:endParaRPr lang="en-US" dirty="0">
              <a:latin typeface="Bell MT" panose="02020503060305020303" pitchFamily="18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889B39C-0DBE-89A0-2D79-09412B4B4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 1980-as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években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szakértői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rendszerek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megjelenése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új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lendületet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adott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MI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kutatásának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Ezek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rendszerek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képesek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voltak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speciális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tudást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alkalmazni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bizonyos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problémák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megoldására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,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sikeresen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alkalmazták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őket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üzleti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ipari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területeken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szakértői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rendszerek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sikere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újra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felkeltette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érdeklődést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MI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iránt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,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növelte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finanszírozást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 Az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új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technikák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algoritmusok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fejlesztése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is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hozzájárult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MI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fejlődéséhez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Azonban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szakértői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rendszerek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korlátai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hamarosan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nyilvánvalóvá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váltak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,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ami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második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AI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télhez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vezetett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 </a:t>
            </a:r>
          </a:p>
          <a:p>
            <a:endParaRPr lang="en-US" sz="2400" dirty="0">
              <a:latin typeface="Bell MT" panose="02020503060305020303" pitchFamily="18" charset="0"/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19AC258-9D7A-7A67-2C6C-2D7547660B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9888" y="164655"/>
            <a:ext cx="2084832" cy="208483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8595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114457B-9C0D-6AA4-E959-500796700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Bell MT" panose="02020503060305020303" pitchFamily="18" charset="0"/>
              </a:rPr>
              <a:t>7. Második AI tél (1987-1993): </a:t>
            </a:r>
            <a:endParaRPr lang="en-US" dirty="0">
              <a:latin typeface="Bell MT" panose="02020503060305020303" pitchFamily="18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955AE88-65BE-0BF7-B349-B59D75FD48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 MI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iránti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érdeklődés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ismét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csökkent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,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mivel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szakértői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rendszerek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nem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tudtak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megfelelni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várakozásoknak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rendszerek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gyakran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túl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specifikusak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voltak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,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nem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tudtak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alkalmazkodni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új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helyzetekhez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finanszírozás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ismét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csökkent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,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sok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kutató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elhagyta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MI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területét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Azonban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néhány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kutatás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továbbra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is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folytatódott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,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különösen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gépi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tanulás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statisztikai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módszerek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terén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Ezek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eredmények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később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fontosnak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bizonyultak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MI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újraéledésében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 </a:t>
            </a:r>
          </a:p>
          <a:p>
            <a:endParaRPr lang="en-US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3D2B5F9-728F-7A25-A8A2-1D9C226D9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2180" y="124238"/>
            <a:ext cx="2238188" cy="223818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60359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E7D02D1-7FF4-70DB-3A91-9E6FB3017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latin typeface="Bell MT" panose="02020503060305020303" pitchFamily="18" charset="0"/>
              </a:rPr>
              <a:t>8. </a:t>
            </a:r>
            <a:r>
              <a:rPr lang="es-ES" dirty="0" err="1">
                <a:latin typeface="Bell MT" panose="02020503060305020303" pitchFamily="18" charset="0"/>
              </a:rPr>
              <a:t>Gépi</a:t>
            </a:r>
            <a:r>
              <a:rPr lang="es-ES" dirty="0">
                <a:latin typeface="Bell MT" panose="02020503060305020303" pitchFamily="18" charset="0"/>
              </a:rPr>
              <a:t> </a:t>
            </a:r>
            <a:r>
              <a:rPr lang="es-ES" dirty="0" err="1">
                <a:latin typeface="Bell MT" panose="02020503060305020303" pitchFamily="18" charset="0"/>
              </a:rPr>
              <a:t>tanulás</a:t>
            </a:r>
            <a:r>
              <a:rPr lang="es-ES" dirty="0">
                <a:latin typeface="Bell MT" panose="02020503060305020303" pitchFamily="18" charset="0"/>
              </a:rPr>
              <a:t> (1990-es </a:t>
            </a:r>
            <a:r>
              <a:rPr lang="es-ES" dirty="0" err="1">
                <a:latin typeface="Bell MT" panose="02020503060305020303" pitchFamily="18" charset="0"/>
              </a:rPr>
              <a:t>évek</a:t>
            </a:r>
            <a:r>
              <a:rPr lang="es-ES" dirty="0">
                <a:latin typeface="Bell MT" panose="02020503060305020303" pitchFamily="18" charset="0"/>
              </a:rPr>
              <a:t>): </a:t>
            </a:r>
            <a:endParaRPr lang="en-US" dirty="0">
              <a:latin typeface="Bell MT" panose="02020503060305020303" pitchFamily="18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56E4275-8BB2-3202-8933-0D88A1E90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gépi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tanulás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statisztikai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módszerek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fejlődése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új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lehetőségeket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nyitott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MI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számára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kutatók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olyan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algoritmusokat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fejlesztettek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ki,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amelyek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képesek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voltak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tanulni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alkalmazkodni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adatok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alapján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neurális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hálók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támogatott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tanulás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technikái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is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jelentős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előrelépést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hoztak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 Az MI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alkalmazásai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egyre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szélesebb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körben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elterjedtek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,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különösen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adatbányászat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és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a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prediktív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analitika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terén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Ez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időszak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az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MI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újraéledésének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kezdetét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jelentette</a:t>
            </a:r>
            <a:r>
              <a:rPr lang="en-US" sz="2400" dirty="0">
                <a:effectLst/>
                <a:latin typeface="Bell MT" panose="02020503060305020303" pitchFamily="18" charset="0"/>
                <a:ea typeface="Calibri" panose="020F0502020204030204" pitchFamily="34" charset="0"/>
              </a:rPr>
              <a:t>. </a:t>
            </a:r>
          </a:p>
          <a:p>
            <a:endParaRPr lang="en-US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23E84DF8-5F54-8B44-1CC8-ECBD787EB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3962" y="205610"/>
            <a:ext cx="2043877" cy="204387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6275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Áramkör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Áramkör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Áramkör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TM04033919[[fn=Áramkör]]</Template>
  <TotalTime>0</TotalTime>
  <Words>1048</Words>
  <Application>Microsoft Office PowerPoint</Application>
  <PresentationFormat>Szélesvásznú</PresentationFormat>
  <Paragraphs>31</Paragraphs>
  <Slides>14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14</vt:i4>
      </vt:variant>
    </vt:vector>
  </HeadingPairs>
  <TitlesOfParts>
    <vt:vector size="20" baseType="lpstr">
      <vt:lpstr>Arial</vt:lpstr>
      <vt:lpstr>Bell MT</vt:lpstr>
      <vt:lpstr>Calibri</vt:lpstr>
      <vt:lpstr>Trebuchet MS</vt:lpstr>
      <vt:lpstr>Tw Cen MT</vt:lpstr>
      <vt:lpstr>Áramkör</vt:lpstr>
      <vt:lpstr>A mesterséges intelligencia története</vt:lpstr>
      <vt:lpstr>1. Kezdetek (1943-1955):</vt:lpstr>
      <vt:lpstr>2. Turing-teszt (1950): </vt:lpstr>
      <vt:lpstr>3. Dartmouth konferencia (1956): </vt:lpstr>
      <vt:lpstr>4. Korai optimizmus (1956-1974): </vt:lpstr>
      <vt:lpstr>5. AI tél (1974-1980): </vt:lpstr>
      <vt:lpstr>6. Újraéledés (1980-1987): </vt:lpstr>
      <vt:lpstr>7. Második AI tél (1987-1993): </vt:lpstr>
      <vt:lpstr>8. Gépi tanulás (1990-es évek): </vt:lpstr>
      <vt:lpstr>9. Deep Blue (1997): </vt:lpstr>
      <vt:lpstr>10. Mélytanulás (2012): </vt:lpstr>
      <vt:lpstr>11. AI tavasz (2020-as évek): </vt:lpstr>
      <vt:lpstr>12. Jelen és jövő: </vt:lpstr>
      <vt:lpstr>Köszönöm a figyelmet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mesterséges intelligencia története</dc:title>
  <dc:creator>Levente Szoldatics</dc:creator>
  <cp:lastModifiedBy>Szoldatics Levente</cp:lastModifiedBy>
  <cp:revision>6</cp:revision>
  <dcterms:created xsi:type="dcterms:W3CDTF">2024-09-17T12:43:53Z</dcterms:created>
  <dcterms:modified xsi:type="dcterms:W3CDTF">2024-09-18T07:34:56Z</dcterms:modified>
</cp:coreProperties>
</file>

<file path=docProps/thumbnail.jpeg>
</file>